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00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75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4467" y="540096"/>
            <a:ext cx="9963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ЦИФРОВОГО РАЗВИТИЯ СВЯЗИ И МАССОВЫХ КОММУНИКАЦИЙ РОССИЙСКОЙ ФЕДЕРАЦИИ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Ордена Трудного Красного Знамени федеральное государственное бюджетное образовательное учреждение высшего образования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 технический университет связи и информатики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(МТУСИ)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676" y="342042"/>
            <a:ext cx="2617076" cy="1213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5845" y="2538646"/>
            <a:ext cx="970105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/>
                <a:cs typeface="Segoe UI"/>
              </a:rPr>
              <a:t>ПРЕЗЕНТАЦИЯ</a:t>
            </a:r>
            <a:endParaRPr lang="ru-RU" dirty="0" smtClean="0">
              <a:latin typeface="Times New Roman"/>
              <a:cs typeface="Segoe UI"/>
            </a:endParaRPr>
          </a:p>
          <a:p>
            <a:pPr algn="ctr"/>
            <a:endParaRPr lang="ru-RU" dirty="0">
              <a:latin typeface="Times New Roman"/>
              <a:cs typeface="Segoe UI"/>
            </a:endParaRPr>
          </a:p>
          <a:p>
            <a:pPr algn="ctr"/>
            <a:r>
              <a:rPr lang="ru-RU" sz="2000" dirty="0">
                <a:latin typeface="Times New Roman"/>
                <a:cs typeface="Segoe UI"/>
              </a:rPr>
              <a:t>На тему:</a:t>
            </a:r>
            <a:r>
              <a:rPr lang="en-US" sz="2000" dirty="0">
                <a:latin typeface="Times New Roman"/>
                <a:cs typeface="Segoe UI"/>
              </a:rPr>
              <a:t> </a:t>
            </a:r>
            <a:r>
              <a:rPr lang="ru-RU" sz="2000" b="1" dirty="0">
                <a:latin typeface="Times New Roman"/>
                <a:cs typeface="Segoe UI"/>
              </a:rPr>
              <a:t>Средневековые представления об ответственности в трудах патристики и схоластики</a:t>
            </a:r>
            <a:endParaRPr lang="ru-RU" sz="2000" b="1" dirty="0">
              <a:latin typeface="Times New Roman"/>
              <a:cs typeface="Segoe UI"/>
            </a:endParaRPr>
          </a:p>
          <a:p>
            <a:pPr algn="ctr"/>
            <a:endParaRPr lang="ru-RU" sz="2000" dirty="0">
              <a:latin typeface="Times New Roman"/>
              <a:cs typeface="Times New Roman"/>
            </a:endParaRPr>
          </a:p>
          <a:p>
            <a:pPr algn="ctr"/>
            <a:r>
              <a:rPr lang="ru-RU" sz="2000" dirty="0">
                <a:latin typeface="Times New Roman"/>
                <a:cs typeface="Segoe UI"/>
              </a:rPr>
              <a:t>Направление подготовки:</a:t>
            </a:r>
            <a:r>
              <a:rPr lang="ru-RU" sz="2000" dirty="0">
                <a:latin typeface="Times New Roman"/>
                <a:cs typeface="Times New Roman"/>
              </a:rPr>
              <a:t> </a:t>
            </a:r>
          </a:p>
          <a:p>
            <a:pPr algn="ctr"/>
            <a:r>
              <a:rPr lang="ru-RU" dirty="0" smtClean="0">
                <a:latin typeface="Times New Roman"/>
                <a:cs typeface="Segoe UI"/>
              </a:rPr>
              <a:t>09.03.01 </a:t>
            </a:r>
            <a:r>
              <a:rPr lang="ru-RU" dirty="0">
                <a:latin typeface="Times New Roman"/>
                <a:cs typeface="Segoe UI"/>
              </a:rPr>
              <a:t>– " </a:t>
            </a:r>
            <a:r>
              <a:rPr lang="ru-RU" dirty="0" smtClean="0">
                <a:latin typeface="Times New Roman"/>
                <a:cs typeface="Segoe UI"/>
              </a:rPr>
              <a:t>Информатика </a:t>
            </a:r>
            <a:r>
              <a:rPr lang="ru-RU" dirty="0">
                <a:latin typeface="Times New Roman"/>
                <a:cs typeface="Segoe UI"/>
              </a:rPr>
              <a:t>и вычислительная техника </a:t>
            </a:r>
            <a:r>
              <a:rPr lang="ru-RU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90567" y="5247080"/>
            <a:ext cx="4661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Николашин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И.Ю., Лаптев К.С, Лебедев И.М.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курса,  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БВТ 2351 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очно-заочная форма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</a:t>
            </a:r>
          </a:p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353503" y="6753187"/>
            <a:ext cx="160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2024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82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936069"/>
            <a:ext cx="65185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Философия и религия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1963698"/>
            <a:ext cx="3370064" cy="5329833"/>
          </a:xfrm>
          <a:prstGeom prst="roundRect">
            <a:avLst>
              <a:gd name="adj" fmla="val 296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2193488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Божественная ответственность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3021092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Перед Богом каждый человек несет ответственность за свои поступки.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267783" y="4575929"/>
            <a:ext cx="291048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Божественная ответственность - это понятие, которое указывает на то, что каждый человек несет ответственность перед Богом за свои поступки.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1963698"/>
            <a:ext cx="3370064" cy="5329833"/>
          </a:xfrm>
          <a:prstGeom prst="roundRect">
            <a:avLst>
              <a:gd name="adj" fmla="val 296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860018" y="21934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Грех и кара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860018" y="267390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Существует понятие греха, как нарушения божественного закона.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860018" y="3873341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Грех - это нарушение божественного закона, которое приводит к каре или наказанию.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1963698"/>
            <a:ext cx="3370064" cy="5329833"/>
          </a:xfrm>
          <a:prstGeom prst="roundRect">
            <a:avLst>
              <a:gd name="adj" fmla="val 296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452253" y="2193488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Справедливость и милосердие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9452253" y="3021092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Акцент делался и на справедливости, и на милосердии.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9452253" y="4220528"/>
            <a:ext cx="291048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Философия и религия подчеркивают важность справедливости и милосердия в отношениях между людьми и перед Богом.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88361" y="3767613"/>
            <a:ext cx="60536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Спасибо за внимание!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3424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56855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Патристика и схоластика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70654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Патристика и схоластика — это два ключевых направления в развитии христианской философии и теологии в средние века, каждое из которых имеет свои характерные черты и периоды развития.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2367" y="471130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Патристика: Философское мышление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2010132" y="1676400"/>
            <a:ext cx="31075" cy="6082070"/>
          </a:xfrm>
          <a:prstGeom prst="roundRect">
            <a:avLst>
              <a:gd name="adj" fmla="val 225238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2200573" y="1957209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1850648" y="179784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983403" y="1826895"/>
            <a:ext cx="8429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6"/>
          <p:cNvSpPr/>
          <p:nvPr/>
        </p:nvSpPr>
        <p:spPr>
          <a:xfrm>
            <a:off x="2881074" y="1831896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Источник истины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2881074" y="2168128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Мыслители обращаются к Библии как к полному своду истин, сообщенных людям Богом.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2881074" y="2758797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Они считают, что Библия является источником мудрости и руководством для правильного понимания мира и человеческой жизни.</a:t>
            </a: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2881074" y="3349466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Она служит основой для формулировки философских концепций и принципов.</a:t>
            </a:r>
            <a:endParaRPr lang="en-US" sz="1225" dirty="0"/>
          </a:p>
        </p:txBody>
      </p:sp>
      <p:sp>
        <p:nvSpPr>
          <p:cNvPr id="14" name="Shape 10"/>
          <p:cNvSpPr/>
          <p:nvPr/>
        </p:nvSpPr>
        <p:spPr>
          <a:xfrm>
            <a:off x="2200573" y="418998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552C86"/>
          </a:solidFill>
          <a:ln/>
        </p:spPr>
      </p:sp>
      <p:sp>
        <p:nvSpPr>
          <p:cNvPr id="15" name="Shape 11"/>
          <p:cNvSpPr/>
          <p:nvPr/>
        </p:nvSpPr>
        <p:spPr>
          <a:xfrm>
            <a:off x="1850648" y="403062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959352" y="4059674"/>
            <a:ext cx="132517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37" dirty="0"/>
          </a:p>
        </p:txBody>
      </p:sp>
      <p:sp>
        <p:nvSpPr>
          <p:cNvPr id="17" name="Text 13"/>
          <p:cNvSpPr/>
          <p:nvPr/>
        </p:nvSpPr>
        <p:spPr>
          <a:xfrm>
            <a:off x="2881074" y="4064675"/>
            <a:ext cx="234231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Принципы патристики</a:t>
            </a:r>
            <a:endParaRPr lang="en-US" sz="1531" dirty="0"/>
          </a:p>
        </p:txBody>
      </p:sp>
      <p:sp>
        <p:nvSpPr>
          <p:cNvPr id="18" name="Text 14"/>
          <p:cNvSpPr/>
          <p:nvPr/>
        </p:nvSpPr>
        <p:spPr>
          <a:xfrm>
            <a:off x="2881074" y="4400907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Важные принципы включают теоцентризм, креационизм, провиденциализм, персонализм и ревеляционизм.</a:t>
            </a:r>
            <a:endParaRPr lang="en-US" sz="1225" dirty="0"/>
          </a:p>
        </p:txBody>
      </p:sp>
      <p:sp>
        <p:nvSpPr>
          <p:cNvPr id="19" name="Text 15"/>
          <p:cNvSpPr/>
          <p:nvPr/>
        </p:nvSpPr>
        <p:spPr>
          <a:xfrm>
            <a:off x="2881074" y="4991576"/>
            <a:ext cx="629935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Теоцентризм подчеркивает Бога как центр всего сущего и основу всех истин.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2881074" y="5333524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Креационизм утверждает, что мир был создан Богом и отражает Его великолепие и мудрость.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2881074" y="5924193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Провиденциализм подразумевает, что Бог заботится о мире и руководит его развитием.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2881074" y="6514862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Персонализм признает ценность и достоинство каждой личности, созданной по образу и подобию Божьему.</a:t>
            </a:r>
            <a:endParaRPr lang="en-US" sz="1225" dirty="0"/>
          </a:p>
        </p:txBody>
      </p:sp>
      <p:sp>
        <p:nvSpPr>
          <p:cNvPr id="23" name="Text 19"/>
          <p:cNvSpPr/>
          <p:nvPr/>
        </p:nvSpPr>
        <p:spPr>
          <a:xfrm>
            <a:off x="2881074" y="7105531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Ревеляционизм утверждает, что Бог раскрывает Себя и Свои истины человеку через откровение.</a:t>
            </a:r>
            <a:endParaRPr lang="en-US" sz="12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5881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Схоластика: Рационализация реальности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029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Идеи схоластики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472339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Схоластика стремится включить в обиход философствования наследие языческой античности.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4738449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Она основывается на идее о том, что истина может быть обнаружена путем разумного анализа и рассуждения.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6004560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Схоластики верят, что разум и вера должны сочетаться, чтобы достичь полноты понимания мира.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806" y="2902982"/>
            <a:ext cx="45710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Проблема соотношения миров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593806" y="3472339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Разум и вера должны находиться в гармоническом единстве друг с другом.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3806" y="4383048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Схоластики исследуют отношения между различными аспектами реальности, включая природу Бога, человека и мира.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3806" y="5649158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Они стремятся найти баланс между разумом и верой, чтобы понять и объяснить мир в его целостности.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7012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Роль Тертуллиана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1713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80585" y="2213015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247662"/>
            <a:ext cx="3385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Противник философии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2728079"/>
            <a:ext cx="38200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Тертуллиан считал философию абсолютно чуждой христианству. Он считал, что философия и христианство не могут сосуществовать, так как они имеют разные истоки и цели.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12913" y="4993719"/>
            <a:ext cx="38200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 утверждал, что философия является лишь человеческим размышлением, основанным на чувственном опыте, тогда как христианство основано на откровении Бога.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255085" y="21713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410343" y="2213015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9977199" y="22476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Тезис Тертуллиана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977199" y="2728079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Тертуллиан формулировал тезис "Верую, ибо абсурдно" ("credo quia absurdum"), который отражает его приверженность данному тезису.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977199" y="4282916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 верил, что христианская вера является абсурдной для человеческого разума, так как противоречит обычному опыту и здравому смыслу.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977199" y="619315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Однако он считал, что эта вера является истинной, так как основана на откровении Бога.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45844" y="784860"/>
            <a:ext cx="8596313" cy="1131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53"/>
              </a:lnSpc>
              <a:buNone/>
            </a:pPr>
            <a:r>
              <a:rPr lang="en-US" sz="356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Роль и значение философии Аврелия Августина</a:t>
            </a:r>
            <a:endParaRPr lang="en-US" sz="3563" dirty="0"/>
          </a:p>
        </p:txBody>
      </p:sp>
      <p:sp>
        <p:nvSpPr>
          <p:cNvPr id="6" name="Shape 2"/>
          <p:cNvSpPr/>
          <p:nvPr/>
        </p:nvSpPr>
        <p:spPr>
          <a:xfrm>
            <a:off x="4845844" y="2328863"/>
            <a:ext cx="407194" cy="407194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000387" y="2362795"/>
            <a:ext cx="97988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2"/>
              </a:lnSpc>
              <a:buNone/>
            </a:pPr>
            <a:r>
              <a:rPr lang="en-US" sz="213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38" dirty="0"/>
          </a:p>
        </p:txBody>
      </p:sp>
      <p:sp>
        <p:nvSpPr>
          <p:cNvPr id="8" name="Text 4"/>
          <p:cNvSpPr/>
          <p:nvPr/>
        </p:nvSpPr>
        <p:spPr>
          <a:xfrm>
            <a:off x="5434013" y="2391013"/>
            <a:ext cx="2262188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Идеи Августина</a:t>
            </a:r>
            <a:endParaRPr lang="en-US" sz="1781" dirty="0"/>
          </a:p>
        </p:txBody>
      </p:sp>
      <p:sp>
        <p:nvSpPr>
          <p:cNvPr id="9" name="Text 5"/>
          <p:cNvSpPr/>
          <p:nvPr/>
        </p:nvSpPr>
        <p:spPr>
          <a:xfrm>
            <a:off x="5434013" y="2782372"/>
            <a:ext cx="3619500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Идеи креационизма, богоподобности и греховности человека, спасения и откровения.</a:t>
            </a:r>
            <a:endParaRPr lang="en-US" sz="1425" dirty="0"/>
          </a:p>
        </p:txBody>
      </p:sp>
      <p:sp>
        <p:nvSpPr>
          <p:cNvPr id="10" name="Text 6"/>
          <p:cNvSpPr/>
          <p:nvPr/>
        </p:nvSpPr>
        <p:spPr>
          <a:xfrm>
            <a:off x="5434013" y="3759637"/>
            <a:ext cx="3619500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Августин разрабатывал концепцию креационизма, согласно которой мир был создан Богом и подчиняется его воле.</a:t>
            </a:r>
            <a:endParaRPr lang="en-US" sz="1425" dirty="0"/>
          </a:p>
        </p:txBody>
      </p:sp>
      <p:sp>
        <p:nvSpPr>
          <p:cNvPr id="11" name="Text 7"/>
          <p:cNvSpPr/>
          <p:nvPr/>
        </p:nvSpPr>
        <p:spPr>
          <a:xfrm>
            <a:off x="5434013" y="4736902"/>
            <a:ext cx="3619500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 также утверждал, что человек создан по образу Бога и обладает божественными свойствами.</a:t>
            </a:r>
            <a:endParaRPr lang="en-US" sz="1425" dirty="0"/>
          </a:p>
        </p:txBody>
      </p:sp>
      <p:sp>
        <p:nvSpPr>
          <p:cNvPr id="12" name="Text 8"/>
          <p:cNvSpPr/>
          <p:nvPr/>
        </p:nvSpPr>
        <p:spPr>
          <a:xfrm>
            <a:off x="5434013" y="5714167"/>
            <a:ext cx="3619500" cy="1447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Августин также рассматривал вопросы греховности человека, спасения и откровения, отстаивая идею, что только через веру и благодать человек может быть спасен.</a:t>
            </a:r>
            <a:endParaRPr lang="en-US" sz="1425" dirty="0"/>
          </a:p>
        </p:txBody>
      </p:sp>
      <p:sp>
        <p:nvSpPr>
          <p:cNvPr id="13" name="Shape 9"/>
          <p:cNvSpPr/>
          <p:nvPr/>
        </p:nvSpPr>
        <p:spPr>
          <a:xfrm>
            <a:off x="9234488" y="2328863"/>
            <a:ext cx="407194" cy="407194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60932" y="2362795"/>
            <a:ext cx="154186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2"/>
              </a:lnSpc>
              <a:buNone/>
            </a:pPr>
            <a:r>
              <a:rPr lang="en-US" sz="213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38" dirty="0"/>
          </a:p>
        </p:txBody>
      </p:sp>
      <p:sp>
        <p:nvSpPr>
          <p:cNvPr id="15" name="Text 11"/>
          <p:cNvSpPr/>
          <p:nvPr/>
        </p:nvSpPr>
        <p:spPr>
          <a:xfrm>
            <a:off x="9822656" y="2391013"/>
            <a:ext cx="3619500" cy="5655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Проблема происхождения греха</a:t>
            </a:r>
            <a:endParaRPr lang="en-US" sz="1781" dirty="0"/>
          </a:p>
        </p:txBody>
      </p:sp>
      <p:sp>
        <p:nvSpPr>
          <p:cNvPr id="16" name="Text 12"/>
          <p:cNvSpPr/>
          <p:nvPr/>
        </p:nvSpPr>
        <p:spPr>
          <a:xfrm>
            <a:off x="9822656" y="3065145"/>
            <a:ext cx="3619500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Зло в мире напрямую связано с грехом и возникает из-за недостатка добра.</a:t>
            </a:r>
            <a:endParaRPr lang="en-US" sz="1425" dirty="0"/>
          </a:p>
        </p:txBody>
      </p:sp>
      <p:sp>
        <p:nvSpPr>
          <p:cNvPr id="17" name="Text 13"/>
          <p:cNvSpPr/>
          <p:nvPr/>
        </p:nvSpPr>
        <p:spPr>
          <a:xfrm>
            <a:off x="9822656" y="3752850"/>
            <a:ext cx="3619500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Августин рассматривал вопрос о происхождении греха и пришел к выводу, что грех в мире возникает из-за недостатка добра.</a:t>
            </a:r>
            <a:endParaRPr lang="en-US" sz="1425" dirty="0"/>
          </a:p>
        </p:txBody>
      </p:sp>
      <p:sp>
        <p:nvSpPr>
          <p:cNvPr id="18" name="Text 14"/>
          <p:cNvSpPr/>
          <p:nvPr/>
        </p:nvSpPr>
        <p:spPr>
          <a:xfrm>
            <a:off x="9822656" y="5019675"/>
            <a:ext cx="3619500" cy="1447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 считал, что Бог создал мир совершенным, но первые люди, Адам и Ева, совершили грехопадение, в результате чего в мире появилось зло и страдания.</a:t>
            </a:r>
            <a:endParaRPr lang="en-US" sz="1425" dirty="0"/>
          </a:p>
        </p:txBody>
      </p:sp>
      <p:sp>
        <p:nvSpPr>
          <p:cNvPr id="19" name="Text 15"/>
          <p:cNvSpPr/>
          <p:nvPr/>
        </p:nvSpPr>
        <p:spPr>
          <a:xfrm>
            <a:off x="9822656" y="6576060"/>
            <a:ext cx="3619500" cy="868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Августин считал, что только через веру и покаяние человек может преодолеть грех и достичь спасения.</a:t>
            </a:r>
            <a:endParaRPr lang="en-US" sz="14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73402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Роль и значение философии Альберта Великого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26296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7778" y="2671286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2705933"/>
            <a:ext cx="36992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Введение аристотелизма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3186351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Альберт Великий внёс аристотелизм в контекст христианской мысли.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760107" y="4030385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 восстановил и распространил работы Аристотеля, считая их полезными для развития христианской философии.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2760107" y="5229820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Альберт Великий утверждал, что аристотелевская философия и христианство могут быть совместимыми и взаимодополняющими.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426285" y="26296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581543" y="2671286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8148399" y="2705933"/>
            <a:ext cx="32163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Познание реальности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8148399" y="3186351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Познание реальности в философии Альберта Великого двойственно.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8148399" y="4030385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Согласно его учению, существуют две сферы познания: вещи в себе и область благословенного.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8148399" y="5229820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Вещи в себе - это материальный мир, который можно познать с помощью разума и опыта.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8148399" y="6429256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Область благословенного - это духовная сфера, которая познается через веру и откровение.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307199" y="463987"/>
            <a:ext cx="8016002" cy="1054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53"/>
              </a:lnSpc>
              <a:buNone/>
            </a:pPr>
            <a:r>
              <a:rPr lang="en-US" sz="332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Роль и значение философии Фомы Аквинского</a:t>
            </a:r>
            <a:endParaRPr lang="en-US" sz="3322" dirty="0"/>
          </a:p>
        </p:txBody>
      </p:sp>
      <p:sp>
        <p:nvSpPr>
          <p:cNvPr id="5" name="Shape 2"/>
          <p:cNvSpPr/>
          <p:nvPr/>
        </p:nvSpPr>
        <p:spPr>
          <a:xfrm>
            <a:off x="3307199" y="1903333"/>
            <a:ext cx="379690" cy="379690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451265" y="1935004"/>
            <a:ext cx="91440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199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93" dirty="0"/>
          </a:p>
        </p:txBody>
      </p:sp>
      <p:sp>
        <p:nvSpPr>
          <p:cNvPr id="7" name="Text 4"/>
          <p:cNvSpPr/>
          <p:nvPr/>
        </p:nvSpPr>
        <p:spPr>
          <a:xfrm>
            <a:off x="3855601" y="1961317"/>
            <a:ext cx="3375303" cy="5274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166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Доказательства существования Бога</a:t>
            </a:r>
            <a:endParaRPr lang="en-US" sz="1661" dirty="0"/>
          </a:p>
        </p:txBody>
      </p:sp>
      <p:sp>
        <p:nvSpPr>
          <p:cNvPr id="8" name="Text 5"/>
          <p:cNvSpPr/>
          <p:nvPr/>
        </p:nvSpPr>
        <p:spPr>
          <a:xfrm>
            <a:off x="3855601" y="2589967"/>
            <a:ext cx="3375303" cy="809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Фома Аквинский выдвинул пять собственных доказательств существования Бога.</a:t>
            </a:r>
            <a:endParaRPr lang="en-US" sz="1329" dirty="0"/>
          </a:p>
        </p:txBody>
      </p:sp>
      <p:sp>
        <p:nvSpPr>
          <p:cNvPr id="9" name="Text 6"/>
          <p:cNvSpPr/>
          <p:nvPr/>
        </p:nvSpPr>
        <p:spPr>
          <a:xfrm>
            <a:off x="3855601" y="3500914"/>
            <a:ext cx="3375303" cy="1079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Эти доказательства основываются на различных аспектах реальности, таких как движение, причинность и необходимость.</a:t>
            </a:r>
            <a:endParaRPr lang="en-US" sz="1329" dirty="0"/>
          </a:p>
        </p:txBody>
      </p:sp>
      <p:sp>
        <p:nvSpPr>
          <p:cNvPr id="10" name="Text 7"/>
          <p:cNvSpPr/>
          <p:nvPr/>
        </p:nvSpPr>
        <p:spPr>
          <a:xfrm>
            <a:off x="3855601" y="4681776"/>
            <a:ext cx="3375303" cy="809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Они предлагают логические рассуждения, которые подтверждают существование высшего существа.</a:t>
            </a:r>
            <a:endParaRPr lang="en-US" sz="1329" dirty="0"/>
          </a:p>
        </p:txBody>
      </p:sp>
      <p:sp>
        <p:nvSpPr>
          <p:cNvPr id="11" name="Shape 8"/>
          <p:cNvSpPr/>
          <p:nvPr/>
        </p:nvSpPr>
        <p:spPr>
          <a:xfrm>
            <a:off x="7399615" y="1903333"/>
            <a:ext cx="379690" cy="379690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17487" y="1935004"/>
            <a:ext cx="143828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199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93" dirty="0"/>
          </a:p>
        </p:txBody>
      </p:sp>
      <p:sp>
        <p:nvSpPr>
          <p:cNvPr id="13" name="Text 10"/>
          <p:cNvSpPr/>
          <p:nvPr/>
        </p:nvSpPr>
        <p:spPr>
          <a:xfrm>
            <a:off x="7948017" y="1961317"/>
            <a:ext cx="2267903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166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Проблема познания</a:t>
            </a:r>
            <a:endParaRPr lang="en-US" sz="1661" dirty="0"/>
          </a:p>
        </p:txBody>
      </p:sp>
      <p:sp>
        <p:nvSpPr>
          <p:cNvPr id="14" name="Text 11"/>
          <p:cNvSpPr/>
          <p:nvPr/>
        </p:nvSpPr>
        <p:spPr>
          <a:xfrm>
            <a:off x="7948017" y="2326243"/>
            <a:ext cx="3375303" cy="539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Вера и разум одновременно участвуют в процессе познания.</a:t>
            </a:r>
            <a:endParaRPr lang="en-US" sz="1329" dirty="0"/>
          </a:p>
        </p:txBody>
      </p:sp>
      <p:sp>
        <p:nvSpPr>
          <p:cNvPr id="15" name="Text 12"/>
          <p:cNvSpPr/>
          <p:nvPr/>
        </p:nvSpPr>
        <p:spPr>
          <a:xfrm>
            <a:off x="7948017" y="2967276"/>
            <a:ext cx="3375303" cy="1079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Фома Аквинский утверждал, что вера не противоречит разуму, а дополняет его и помогает лучше понять истины о мире и Боге.</a:t>
            </a:r>
            <a:endParaRPr lang="en-US" sz="1329" dirty="0"/>
          </a:p>
        </p:txBody>
      </p:sp>
      <p:sp>
        <p:nvSpPr>
          <p:cNvPr id="16" name="Text 13"/>
          <p:cNvSpPr/>
          <p:nvPr/>
        </p:nvSpPr>
        <p:spPr>
          <a:xfrm>
            <a:off x="7948017" y="4148138"/>
            <a:ext cx="3375303" cy="809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 считал, что разум и вера должны работать вместе, чтобы достичь полноты понимания истины.</a:t>
            </a:r>
            <a:endParaRPr lang="en-US" sz="1329" dirty="0"/>
          </a:p>
        </p:txBody>
      </p:sp>
      <p:sp>
        <p:nvSpPr>
          <p:cNvPr id="17" name="Shape 14"/>
          <p:cNvSpPr/>
          <p:nvPr/>
        </p:nvSpPr>
        <p:spPr>
          <a:xfrm>
            <a:off x="3307199" y="5792033"/>
            <a:ext cx="379690" cy="379690"/>
          </a:xfrm>
          <a:prstGeom prst="roundRect">
            <a:avLst>
              <a:gd name="adj" fmla="val 20001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425547" y="5823704"/>
            <a:ext cx="142875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199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93" dirty="0"/>
          </a:p>
        </p:txBody>
      </p:sp>
      <p:sp>
        <p:nvSpPr>
          <p:cNvPr id="19" name="Text 16"/>
          <p:cNvSpPr/>
          <p:nvPr/>
        </p:nvSpPr>
        <p:spPr>
          <a:xfrm>
            <a:off x="3855601" y="5850017"/>
            <a:ext cx="2370296" cy="263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6"/>
              </a:lnSpc>
              <a:buNone/>
            </a:pPr>
            <a:r>
              <a:rPr lang="en-US" sz="166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Философия и мораль</a:t>
            </a:r>
            <a:endParaRPr lang="en-US" sz="1661" dirty="0"/>
          </a:p>
        </p:txBody>
      </p:sp>
      <p:sp>
        <p:nvSpPr>
          <p:cNvPr id="20" name="Text 17"/>
          <p:cNvSpPr/>
          <p:nvPr/>
        </p:nvSpPr>
        <p:spPr>
          <a:xfrm>
            <a:off x="3855601" y="6214943"/>
            <a:ext cx="746760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Фома Аквинский также обратил внимание на взаимосвязь между философией и моралью.</a:t>
            </a:r>
            <a:endParaRPr lang="en-US" sz="1329" dirty="0"/>
          </a:p>
        </p:txBody>
      </p:sp>
      <p:sp>
        <p:nvSpPr>
          <p:cNvPr id="21" name="Text 18"/>
          <p:cNvSpPr/>
          <p:nvPr/>
        </p:nvSpPr>
        <p:spPr>
          <a:xfrm>
            <a:off x="3855601" y="6586061"/>
            <a:ext cx="7467600" cy="539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 утверждал, что философия должна помогать людям принимать морально правильные решения и следовать добродетельным принципам.</a:t>
            </a:r>
            <a:endParaRPr lang="en-US" sz="1329" dirty="0"/>
          </a:p>
        </p:txBody>
      </p:sp>
      <p:sp>
        <p:nvSpPr>
          <p:cNvPr id="22" name="Text 19"/>
          <p:cNvSpPr/>
          <p:nvPr/>
        </p:nvSpPr>
        <p:spPr>
          <a:xfrm>
            <a:off x="3855601" y="7227094"/>
            <a:ext cx="7467600" cy="539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32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Он разработал концепцию "естественного закона", основанного на разуме и природе человека, который должен быть основой для морального поведения.</a:t>
            </a:r>
            <a:endParaRPr lang="en-US" sz="132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4908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Философия в средневековье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Патристика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Борьба с язычеством и пропаганда этико-религиозной доктрины.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Схоластика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Рационализация окружающей действительности.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36156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Философия Тертуллиана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Противостояние философии и приверженность тезису "Верую, ибо абсурдно".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987</Words>
  <Application>Microsoft Office PowerPoint</Application>
  <PresentationFormat>Произвольный</PresentationFormat>
  <Paragraphs>122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Heebo</vt:lpstr>
      <vt:lpstr>Montserrat</vt:lpstr>
      <vt:lpstr>Segoe UI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Игорь Николашин</cp:lastModifiedBy>
  <cp:revision>6</cp:revision>
  <dcterms:created xsi:type="dcterms:W3CDTF">2024-05-07T19:12:17Z</dcterms:created>
  <dcterms:modified xsi:type="dcterms:W3CDTF">2024-05-07T19:47:56Z</dcterms:modified>
</cp:coreProperties>
</file>